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5"/>
  </p:notesMasterIdLst>
  <p:sldIdLst>
    <p:sldId id="256" r:id="rId2"/>
    <p:sldId id="263" r:id="rId3"/>
    <p:sldId id="282" r:id="rId4"/>
    <p:sldId id="258" r:id="rId5"/>
    <p:sldId id="259" r:id="rId6"/>
    <p:sldId id="260" r:id="rId7"/>
    <p:sldId id="261" r:id="rId8"/>
    <p:sldId id="264" r:id="rId9"/>
    <p:sldId id="266" r:id="rId10"/>
    <p:sldId id="274" r:id="rId11"/>
    <p:sldId id="273" r:id="rId12"/>
    <p:sldId id="276" r:id="rId13"/>
    <p:sldId id="277" r:id="rId14"/>
    <p:sldId id="271" r:id="rId15"/>
    <p:sldId id="272" r:id="rId16"/>
    <p:sldId id="267" r:id="rId17"/>
    <p:sldId id="275" r:id="rId18"/>
    <p:sldId id="268" r:id="rId19"/>
    <p:sldId id="280" r:id="rId20"/>
    <p:sldId id="269" r:id="rId21"/>
    <p:sldId id="279" r:id="rId22"/>
    <p:sldId id="270" r:id="rId23"/>
    <p:sldId id="281" r:id="rId24"/>
  </p:sldIdLst>
  <p:sldSz cx="9144000" cy="6858000" type="screen4x3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Ayende" initials="A" lastIdx="6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67332" autoAdjust="0"/>
  </p:normalViewPr>
  <p:slideViewPr>
    <p:cSldViewPr>
      <p:cViewPr varScale="1">
        <p:scale>
          <a:sx n="73" d="100"/>
          <a:sy n="73" d="100"/>
        </p:scale>
        <p:origin x="1296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DFA5127-FA4E-4816-B9B0-95D3BE80CE2D}" type="datetimeFigureOut">
              <a:rPr lang="it-IT" smtClean="0"/>
              <a:pPr/>
              <a:t>28/09/2012</a:t>
            </a:fld>
            <a:endParaRPr lang="it-IT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54A20A2-3866-40B6-A86C-C31DB184BFFF}" type="slidenum">
              <a:rPr lang="it-IT" smtClean="0"/>
              <a:pPr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070735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sv-SE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48CBE4-289B-4D98-9DD3-CE0CDB216CBD}" type="slidenum">
              <a:rPr lang="sv-SE" smtClean="0"/>
              <a:pPr/>
              <a:t>9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2240712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sv-SE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48CBE4-289B-4D98-9DD3-CE0CDB216CBD}" type="slidenum">
              <a:rPr lang="sv-SE" smtClean="0"/>
              <a:pPr/>
              <a:t>16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91396458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sv-SE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48CBE4-289B-4D98-9DD3-CE0CDB216CBD}" type="slidenum">
              <a:rPr lang="sv-SE" smtClean="0"/>
              <a:pPr/>
              <a:t>18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9235876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1600"/>
            <a:ext cx="7848600" cy="1927225"/>
          </a:xfrm>
        </p:spPr>
        <p:txBody>
          <a:bodyPr anchor="b">
            <a:noAutofit/>
          </a:bodyPr>
          <a:lstStyle>
            <a:lvl1pPr>
              <a:defRPr sz="5400" cap="all" baseline="0">
                <a:solidFill>
                  <a:srgbClr val="941B00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505200"/>
            <a:ext cx="7848600" cy="8382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>
            <a:off x="685800" y="3398520"/>
            <a:ext cx="7848600" cy="1588"/>
          </a:xfrm>
          <a:prstGeom prst="line">
            <a:avLst/>
          </a:prstGeom>
          <a:ln>
            <a:solidFill>
              <a:srgbClr val="941B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pic>
        <p:nvPicPr>
          <p:cNvPr id="11" name="Picture 2" descr="C:\Users\Mauro\topics.it\MVP Program\MVP Logo Kit\MVP_Horizontal_FullColor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25856" y="6485024"/>
            <a:ext cx="747350" cy="302400"/>
          </a:xfrm>
          <a:prstGeom prst="rect">
            <a:avLst/>
          </a:prstGeom>
          <a:noFill/>
        </p:spPr>
      </p:pic>
      <p:sp>
        <p:nvSpPr>
          <p:cNvPr id="10" name="Text Placeholder 17"/>
          <p:cNvSpPr>
            <a:spLocks noGrp="1"/>
          </p:cNvSpPr>
          <p:nvPr>
            <p:ph type="body" sz="quarter" idx="13" hasCustomPrompt="1"/>
          </p:nvPr>
        </p:nvSpPr>
        <p:spPr>
          <a:xfrm>
            <a:off x="685800" y="4419600"/>
            <a:ext cx="7848600" cy="357205"/>
          </a:xfrm>
        </p:spPr>
        <p:txBody>
          <a:bodyPr>
            <a:normAutofit/>
          </a:bodyPr>
          <a:lstStyle>
            <a:lvl1pPr>
              <a:buNone/>
              <a:defRPr sz="2000"/>
            </a:lvl1pPr>
          </a:lstStyle>
          <a:p>
            <a:pPr lvl="0"/>
            <a:r>
              <a:rPr lang="it-IT" dirty="0" smtClean="0"/>
              <a:t>[Author]</a:t>
            </a:r>
            <a:endParaRPr lang="it-IT" dirty="0"/>
          </a:p>
        </p:txBody>
      </p:sp>
      <p:sp>
        <p:nvSpPr>
          <p:cNvPr id="13" name="Text Placeholder 17"/>
          <p:cNvSpPr>
            <a:spLocks noGrp="1"/>
          </p:cNvSpPr>
          <p:nvPr>
            <p:ph type="body" sz="quarter" idx="14" hasCustomPrompt="1"/>
          </p:nvPr>
        </p:nvSpPr>
        <p:spPr>
          <a:xfrm>
            <a:off x="685800" y="4800600"/>
            <a:ext cx="7848600" cy="1424005"/>
          </a:xfrm>
        </p:spPr>
        <p:txBody>
          <a:bodyPr>
            <a:normAutofit/>
          </a:bodyPr>
          <a:lstStyle>
            <a:lvl1pPr>
              <a:buNone/>
              <a:defRPr sz="1600" i="1"/>
            </a:lvl1pPr>
          </a:lstStyle>
          <a:p>
            <a:pPr lvl="0"/>
            <a:r>
              <a:rPr lang="it-IT" dirty="0" smtClean="0"/>
              <a:t>[Author Details]</a:t>
            </a:r>
            <a:endParaRPr lang="it-IT" dirty="0"/>
          </a:p>
        </p:txBody>
      </p:sp>
      <p:pic>
        <p:nvPicPr>
          <p:cNvPr id="1026" name="Picture 2" descr="C:\Users\mauro.servienti\topics.it\Logo\v 2.0\LogoTipo.bmp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6245051"/>
            <a:ext cx="1270000" cy="568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C:\Users\mauro.servienti\topics.it\Logo\v 2.0\LogoTipo.bmp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6245051"/>
            <a:ext cx="1270000" cy="568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480"/>
            <a:ext cx="2142680" cy="126492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58610" y="838201"/>
            <a:ext cx="5904390" cy="5500456"/>
          </a:xfrm>
          <a:solidFill>
            <a:schemeClr val="bg2"/>
          </a:solidFill>
          <a:ln w="76200">
            <a:solidFill>
              <a:srgbClr val="FFFFFF"/>
            </a:solidFill>
            <a:miter lim="800000"/>
          </a:ln>
          <a:effectLst>
            <a:outerShdw blurRad="50800" dist="12700" dir="5400000" algn="t" rotWithShape="0">
              <a:prstClr val="black">
                <a:alpha val="59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3600"/>
            <a:ext cx="2139696" cy="424281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533C96-B078-435F-B6AC-9D93AD593CA7}" type="datetimeFigureOut">
              <a:rPr lang="it-IT" smtClean="0"/>
              <a:pPr/>
              <a:t>28/09/2012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D3549D-34CF-44E2-A06F-8C77BFDC2036}" type="slidenum">
              <a:rPr lang="it-IT" smtClean="0"/>
              <a:pPr/>
              <a:t>‹#›</a:t>
            </a:fld>
            <a:endParaRPr lang="it-IT"/>
          </a:p>
        </p:txBody>
      </p:sp>
      <p:pic>
        <p:nvPicPr>
          <p:cNvPr id="8" name="Picture 2" descr="C:\Users\Mauro\topics.it\MVP Program\MVP Logo Kit\MVP_Horizontal_FullColor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25856" y="6485024"/>
            <a:ext cx="747350" cy="302400"/>
          </a:xfrm>
          <a:prstGeom prst="rect">
            <a:avLst/>
          </a:prstGeom>
          <a:noFill/>
        </p:spPr>
      </p:pic>
      <p:sp>
        <p:nvSpPr>
          <p:cNvPr id="10" name="Rectangle 9"/>
          <p:cNvSpPr/>
          <p:nvPr/>
        </p:nvSpPr>
        <p:spPr>
          <a:xfrm>
            <a:off x="0" y="0"/>
            <a:ext cx="9144000" cy="365760"/>
          </a:xfrm>
          <a:prstGeom prst="rect">
            <a:avLst/>
          </a:prstGeom>
          <a:solidFill>
            <a:schemeClr val="bg1">
              <a:lumMod val="5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2" descr="C:\Users\mauro.servienti\topics.it\Logo\v 2.0\LogoTipo.bmp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6245051"/>
            <a:ext cx="1270000" cy="568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C:\Users\mauro.servienti\topics.it\Logo\v 2.0\LogoTipo.bmp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6245051"/>
            <a:ext cx="1270000" cy="568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533C96-B078-435F-B6AC-9D93AD593CA7}" type="datetimeFigureOut">
              <a:rPr lang="it-IT" smtClean="0"/>
              <a:pPr/>
              <a:t>28/09/2012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D3549D-34CF-44E2-A06F-8C77BFDC2036}" type="slidenum">
              <a:rPr lang="it-IT" smtClean="0"/>
              <a:pPr/>
              <a:t>‹#›</a:t>
            </a:fld>
            <a:endParaRPr lang="it-IT"/>
          </a:p>
        </p:txBody>
      </p:sp>
      <p:pic>
        <p:nvPicPr>
          <p:cNvPr id="7" name="Picture 2" descr="C:\Users\Mauro\topics.it\MVP Program\MVP Logo Kit\MVP_Horizontal_FullColor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25856" y="6485024"/>
            <a:ext cx="747350" cy="302400"/>
          </a:xfrm>
          <a:prstGeom prst="rect">
            <a:avLst/>
          </a:prstGeom>
          <a:noFill/>
        </p:spPr>
      </p:pic>
      <p:sp>
        <p:nvSpPr>
          <p:cNvPr id="9" name="Rectangle 8"/>
          <p:cNvSpPr/>
          <p:nvPr/>
        </p:nvSpPr>
        <p:spPr>
          <a:xfrm>
            <a:off x="0" y="0"/>
            <a:ext cx="9144000" cy="365760"/>
          </a:xfrm>
          <a:prstGeom prst="rect">
            <a:avLst/>
          </a:prstGeom>
          <a:solidFill>
            <a:schemeClr val="bg1">
              <a:lumMod val="5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2" descr="C:\Users\mauro.servienti\topics.it\Logo\v 2.0\LogoTipo.bmp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6245051"/>
            <a:ext cx="1270000" cy="568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C:\Users\mauro.servienti\topics.it\Logo\v 2.0\LogoTipo.bmp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6245051"/>
            <a:ext cx="1270000" cy="568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609600"/>
            <a:ext cx="2057400" cy="5867400"/>
          </a:xfrm>
        </p:spPr>
        <p:txBody>
          <a:bodyPr vert="eaVert" anchor="b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601980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533C96-B078-435F-B6AC-9D93AD593CA7}" type="datetimeFigureOut">
              <a:rPr lang="it-IT" smtClean="0"/>
              <a:pPr/>
              <a:t>28/09/2012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D3549D-34CF-44E2-A06F-8C77BFDC2036}" type="slidenum">
              <a:rPr lang="it-IT" smtClean="0"/>
              <a:pPr/>
              <a:t>‹#›</a:t>
            </a:fld>
            <a:endParaRPr lang="it-IT"/>
          </a:p>
        </p:txBody>
      </p:sp>
      <p:pic>
        <p:nvPicPr>
          <p:cNvPr id="7" name="Picture 2" descr="C:\Users\Mauro\topics.it\MVP Program\MVP Logo Kit\MVP_Horizontal_FullColor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-174347" y="6280989"/>
            <a:ext cx="747350" cy="302400"/>
          </a:xfrm>
          <a:prstGeom prst="rect">
            <a:avLst/>
          </a:prstGeom>
          <a:noFill/>
        </p:spPr>
      </p:pic>
      <p:sp>
        <p:nvSpPr>
          <p:cNvPr id="9" name="Rectangle 8"/>
          <p:cNvSpPr/>
          <p:nvPr/>
        </p:nvSpPr>
        <p:spPr>
          <a:xfrm>
            <a:off x="0" y="0"/>
            <a:ext cx="9144000" cy="365760"/>
          </a:xfrm>
          <a:prstGeom prst="rect">
            <a:avLst/>
          </a:prstGeom>
          <a:solidFill>
            <a:schemeClr val="bg1">
              <a:lumMod val="5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2" descr="C:\Users\mauro.servienti\topics.it\Logo\v 2.0\LogoTipo.bmp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315341" y="755502"/>
            <a:ext cx="1270000" cy="568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C:\Users\mauro.servienti\topics.it\Logo\v 2.0\LogoTipo.bmp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315341" y="755502"/>
            <a:ext cx="1270000" cy="568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rgbClr val="941B00"/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 dirty="0"/>
          </a:p>
        </p:txBody>
      </p:sp>
      <p:sp>
        <p:nvSpPr>
          <p:cNvPr id="20" name="Subtitle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19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F533C96-B078-435F-B6AC-9D93AD593CA7}" type="datetimeFigureOut">
              <a:rPr lang="it-IT" smtClean="0"/>
              <a:pPr/>
              <a:t>28/09/2012</a:t>
            </a:fld>
            <a:endParaRPr lang="it-I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it-IT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2D3549D-34CF-44E2-A06F-8C77BFDC2036}" type="slidenum">
              <a:rPr lang="it-IT" smtClean="0"/>
              <a:pPr/>
              <a:t>‹#›</a:t>
            </a:fld>
            <a:endParaRPr lang="it-IT"/>
          </a:p>
        </p:txBody>
      </p:sp>
      <p:pic>
        <p:nvPicPr>
          <p:cNvPr id="7" name="Picture 2" descr="C:\Users\mauro.servienti\topics.it\Logo\v 2.0\LogoTipo.bmp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6245051"/>
            <a:ext cx="1270000" cy="568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C:\Users\mauro.servienti\topics.it\Logo\v 2.0\LogoTipo.bmp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6245051"/>
            <a:ext cx="1270000" cy="568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941B00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533C96-B078-435F-B6AC-9D93AD593CA7}" type="datetimeFigureOut">
              <a:rPr lang="it-IT" smtClean="0"/>
              <a:pPr/>
              <a:t>28/09/2012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D3549D-34CF-44E2-A06F-8C77BFDC2036}" type="slidenum">
              <a:rPr lang="it-IT" smtClean="0"/>
              <a:pPr/>
              <a:t>‹#›</a:t>
            </a:fld>
            <a:endParaRPr lang="it-IT"/>
          </a:p>
        </p:txBody>
      </p:sp>
      <p:pic>
        <p:nvPicPr>
          <p:cNvPr id="7" name="Picture 2" descr="C:\Users\Mauro\topics.it\MVP Program\MVP Logo Kit\MVP_Horizontal_FullColor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25856" y="6485024"/>
            <a:ext cx="747350" cy="302400"/>
          </a:xfrm>
          <a:prstGeom prst="rect">
            <a:avLst/>
          </a:prstGeom>
          <a:noFill/>
        </p:spPr>
      </p:pic>
      <p:sp>
        <p:nvSpPr>
          <p:cNvPr id="9" name="Rectangle 8"/>
          <p:cNvSpPr/>
          <p:nvPr/>
        </p:nvSpPr>
        <p:spPr>
          <a:xfrm>
            <a:off x="0" y="0"/>
            <a:ext cx="9144000" cy="365760"/>
          </a:xfrm>
          <a:prstGeom prst="rect">
            <a:avLst/>
          </a:prstGeom>
          <a:solidFill>
            <a:schemeClr val="bg1">
              <a:lumMod val="5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2" descr="C:\Users\mauro.servienti\topics.it\Logo\v 2.0\LogoTipo.bmp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6245051"/>
            <a:ext cx="1270000" cy="568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C:\Users\mauro.servienti\topics.it\Logo\v 2.0\LogoTipo.bmp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6245051"/>
            <a:ext cx="1270000" cy="568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rgbClr val="941B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362200"/>
            <a:ext cx="7772400" cy="2200275"/>
          </a:xfrm>
        </p:spPr>
        <p:txBody>
          <a:bodyPr anchor="b">
            <a:normAutofit/>
          </a:bodyPr>
          <a:lstStyle>
            <a:lvl1pPr algn="l">
              <a:defRPr sz="4800" b="0" cap="all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626864"/>
            <a:ext cx="77724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7" name="Straight Connector 6"/>
          <p:cNvCxnSpPr/>
          <p:nvPr/>
        </p:nvCxnSpPr>
        <p:spPr>
          <a:xfrm>
            <a:off x="731520" y="4599432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ub 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362200"/>
            <a:ext cx="7772400" cy="2200275"/>
          </a:xfrm>
        </p:spPr>
        <p:txBody>
          <a:bodyPr anchor="b">
            <a:normAutofit/>
          </a:bodyPr>
          <a:lstStyle>
            <a:lvl1pPr algn="l">
              <a:defRPr sz="4800" b="0" cap="all">
                <a:solidFill>
                  <a:srgbClr val="941B00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626864"/>
            <a:ext cx="77724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rgbClr val="941B00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7" name="Straight Connector 6"/>
          <p:cNvCxnSpPr/>
          <p:nvPr/>
        </p:nvCxnSpPr>
        <p:spPr>
          <a:xfrm>
            <a:off x="731520" y="4599432"/>
            <a:ext cx="7848600" cy="1588"/>
          </a:xfrm>
          <a:prstGeom prst="line">
            <a:avLst/>
          </a:prstGeom>
          <a:ln>
            <a:solidFill>
              <a:srgbClr val="941B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1981528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941B00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533C96-B078-435F-B6AC-9D93AD593CA7}" type="datetimeFigureOut">
              <a:rPr lang="it-IT" smtClean="0"/>
              <a:pPr/>
              <a:t>28/09/2012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D3549D-34CF-44E2-A06F-8C77BFDC2036}" type="slidenum">
              <a:rPr lang="it-IT" smtClean="0"/>
              <a:pPr/>
              <a:t>‹#›</a:t>
            </a:fld>
            <a:endParaRPr lang="it-IT"/>
          </a:p>
        </p:txBody>
      </p:sp>
      <p:pic>
        <p:nvPicPr>
          <p:cNvPr id="8" name="Picture 2" descr="C:\Users\Mauro\topics.it\MVP Program\MVP Logo Kit\MVP_Horizontal_FullColor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25856" y="6485024"/>
            <a:ext cx="747350" cy="302400"/>
          </a:xfrm>
          <a:prstGeom prst="rect">
            <a:avLst/>
          </a:prstGeom>
          <a:noFill/>
        </p:spPr>
      </p:pic>
      <p:sp>
        <p:nvSpPr>
          <p:cNvPr id="10" name="Rectangle 9"/>
          <p:cNvSpPr/>
          <p:nvPr/>
        </p:nvSpPr>
        <p:spPr>
          <a:xfrm>
            <a:off x="0" y="0"/>
            <a:ext cx="9144000" cy="365760"/>
          </a:xfrm>
          <a:prstGeom prst="rect">
            <a:avLst/>
          </a:prstGeom>
          <a:solidFill>
            <a:schemeClr val="bg1">
              <a:lumMod val="5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2" descr="C:\Users\mauro.servienti\topics.it\Logo\v 2.0\LogoTipo.bmp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6245051"/>
            <a:ext cx="1270000" cy="568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C:\Users\mauro.servienti\topics.it\Logo\v 2.0\LogoTipo.bmp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6245051"/>
            <a:ext cx="1270000" cy="568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941B00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sz="2000" b="0">
                <a:solidFill>
                  <a:srgbClr val="941B00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88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lang="en-US" sz="2000" b="0" kern="1200" dirty="0" smtClean="0">
                <a:solidFill>
                  <a:srgbClr val="941B00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488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533C96-B078-435F-B6AC-9D93AD593CA7}" type="datetimeFigureOut">
              <a:rPr lang="it-IT" smtClean="0"/>
              <a:pPr/>
              <a:t>28/09/2012</a:t>
            </a:fld>
            <a:endParaRPr lang="it-I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D3549D-34CF-44E2-A06F-8C77BFDC2036}" type="slidenum">
              <a:rPr lang="it-IT" smtClean="0"/>
              <a:pPr/>
              <a:t>‹#›</a:t>
            </a:fld>
            <a:endParaRPr lang="it-IT"/>
          </a:p>
        </p:txBody>
      </p:sp>
      <p:cxnSp>
        <p:nvCxnSpPr>
          <p:cNvPr id="11" name="Straight Connector 10"/>
          <p:cNvCxnSpPr/>
          <p:nvPr/>
        </p:nvCxnSpPr>
        <p:spPr>
          <a:xfrm rot="5400000">
            <a:off x="2217817" y="4045823"/>
            <a:ext cx="4709160" cy="794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2" descr="C:\Users\Mauro\topics.it\MVP Program\MVP Logo Kit\MVP_Horizontal_FullColor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25856" y="6485024"/>
            <a:ext cx="747350" cy="302400"/>
          </a:xfrm>
          <a:prstGeom prst="rect">
            <a:avLst/>
          </a:prstGeom>
          <a:noFill/>
        </p:spPr>
      </p:pic>
      <p:sp>
        <p:nvSpPr>
          <p:cNvPr id="14" name="Rectangle 13"/>
          <p:cNvSpPr/>
          <p:nvPr/>
        </p:nvSpPr>
        <p:spPr>
          <a:xfrm>
            <a:off x="0" y="0"/>
            <a:ext cx="9144000" cy="365760"/>
          </a:xfrm>
          <a:prstGeom prst="rect">
            <a:avLst/>
          </a:prstGeom>
          <a:solidFill>
            <a:schemeClr val="bg1">
              <a:lumMod val="5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Picture 2" descr="C:\Users\mauro.servienti\topics.it\Logo\v 2.0\LogoTipo.bmp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6245051"/>
            <a:ext cx="1270000" cy="568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C:\Users\mauro.servienti\topics.it\Logo\v 2.0\LogoTipo.bmp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6245051"/>
            <a:ext cx="1270000" cy="568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941B00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533C96-B078-435F-B6AC-9D93AD593CA7}" type="datetimeFigureOut">
              <a:rPr lang="it-IT" smtClean="0"/>
              <a:pPr/>
              <a:t>28/09/2012</a:t>
            </a:fld>
            <a:endParaRPr lang="it-I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D3549D-34CF-44E2-A06F-8C77BFDC2036}" type="slidenum">
              <a:rPr lang="it-IT" smtClean="0"/>
              <a:pPr/>
              <a:t>‹#›</a:t>
            </a:fld>
            <a:endParaRPr lang="it-IT"/>
          </a:p>
        </p:txBody>
      </p:sp>
      <p:pic>
        <p:nvPicPr>
          <p:cNvPr id="6" name="Picture 2" descr="C:\Users\Mauro\topics.it\MVP Program\MVP Logo Kit\MVP_Horizontal_FullColor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25856" y="6485024"/>
            <a:ext cx="747350" cy="302400"/>
          </a:xfrm>
          <a:prstGeom prst="rect">
            <a:avLst/>
          </a:prstGeom>
          <a:noFill/>
        </p:spPr>
      </p:pic>
      <p:sp>
        <p:nvSpPr>
          <p:cNvPr id="8" name="Rectangle 7"/>
          <p:cNvSpPr/>
          <p:nvPr/>
        </p:nvSpPr>
        <p:spPr>
          <a:xfrm>
            <a:off x="0" y="0"/>
            <a:ext cx="9144000" cy="365760"/>
          </a:xfrm>
          <a:prstGeom prst="rect">
            <a:avLst/>
          </a:prstGeom>
          <a:solidFill>
            <a:schemeClr val="bg1">
              <a:lumMod val="5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2" descr="C:\Users\mauro.servienti\topics.it\Logo\v 2.0\LogoTipo.bmp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6245051"/>
            <a:ext cx="1270000" cy="568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C:\Users\mauro.servienti\topics.it\Logo\v 2.0\LogoTipo.bmp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6245051"/>
            <a:ext cx="1270000" cy="568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533C96-B078-435F-B6AC-9D93AD593CA7}" type="datetimeFigureOut">
              <a:rPr lang="it-IT" smtClean="0"/>
              <a:pPr/>
              <a:t>28/09/2012</a:t>
            </a:fld>
            <a:endParaRPr lang="it-I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D3549D-34CF-44E2-A06F-8C77BFDC2036}" type="slidenum">
              <a:rPr lang="it-IT" smtClean="0"/>
              <a:pPr/>
              <a:t>‹#›</a:t>
            </a:fld>
            <a:endParaRPr lang="it-IT"/>
          </a:p>
        </p:txBody>
      </p:sp>
      <p:pic>
        <p:nvPicPr>
          <p:cNvPr id="5" name="Picture 2" descr="C:\Users\Mauro\topics.it\MVP Program\MVP Logo Kit\MVP_Horizontal_FullColor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25856" y="6485024"/>
            <a:ext cx="747350" cy="302400"/>
          </a:xfrm>
          <a:prstGeom prst="rect">
            <a:avLst/>
          </a:prstGeom>
          <a:noFill/>
        </p:spPr>
      </p:pic>
      <p:sp>
        <p:nvSpPr>
          <p:cNvPr id="7" name="Rectangle 6"/>
          <p:cNvSpPr/>
          <p:nvPr/>
        </p:nvSpPr>
        <p:spPr>
          <a:xfrm>
            <a:off x="0" y="0"/>
            <a:ext cx="9144000" cy="365760"/>
          </a:xfrm>
          <a:prstGeom prst="rect">
            <a:avLst/>
          </a:prstGeom>
          <a:solidFill>
            <a:schemeClr val="bg1">
              <a:lumMod val="5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2" descr="C:\Users\mauro.servienti\topics.it\Logo\v 2.0\LogoTipo.bmp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6245051"/>
            <a:ext cx="1270000" cy="568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C:\Users\mauro.servienti\topics.it\Logo\v 2.0\LogoTipo.bmp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6245051"/>
            <a:ext cx="1270000" cy="568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080"/>
            <a:ext cx="2139696" cy="1261872"/>
          </a:xfrm>
        </p:spPr>
        <p:txBody>
          <a:bodyPr anchor="b">
            <a:no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71800" y="792080"/>
            <a:ext cx="5715000" cy="55778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130552"/>
            <a:ext cx="2139696" cy="42436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533C96-B078-435F-B6AC-9D93AD593CA7}" type="datetimeFigureOut">
              <a:rPr lang="it-IT" smtClean="0"/>
              <a:pPr/>
              <a:t>28/09/2012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D3549D-34CF-44E2-A06F-8C77BFDC2036}" type="slidenum">
              <a:rPr lang="it-IT" smtClean="0"/>
              <a:pPr/>
              <a:t>‹#›</a:t>
            </a:fld>
            <a:endParaRPr lang="it-IT"/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-13116" y="3580206"/>
            <a:ext cx="5577840" cy="1588"/>
          </a:xfrm>
          <a:prstGeom prst="line">
            <a:avLst/>
          </a:prstGeom>
          <a:ln w="19050">
            <a:solidFill>
              <a:srgbClr val="941B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2" descr="C:\Users\Mauro\topics.it\MVP Program\MVP Logo Kit\MVP_Horizontal_FullColor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25856" y="6485024"/>
            <a:ext cx="747350" cy="302400"/>
          </a:xfrm>
          <a:prstGeom prst="rect">
            <a:avLst/>
          </a:prstGeom>
          <a:noFill/>
        </p:spPr>
      </p:pic>
      <p:sp>
        <p:nvSpPr>
          <p:cNvPr id="12" name="Rectangle 11"/>
          <p:cNvSpPr/>
          <p:nvPr/>
        </p:nvSpPr>
        <p:spPr>
          <a:xfrm>
            <a:off x="0" y="0"/>
            <a:ext cx="9144000" cy="365760"/>
          </a:xfrm>
          <a:prstGeom prst="rect">
            <a:avLst/>
          </a:prstGeom>
          <a:solidFill>
            <a:schemeClr val="bg1">
              <a:lumMod val="5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mauro.servienti\topics.it\Logo\v 2.0\LogoTipo.bmp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6245051"/>
            <a:ext cx="1270000" cy="568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C:\Users\mauro.servienti\topics.it\Logo\v 2.0\LogoTipo.bmp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6245051"/>
            <a:ext cx="1270000" cy="568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220786"/>
            <a:ext cx="9144000" cy="228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876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18288"/>
            <a:ext cx="28956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2F533C96-B078-435F-B6AC-9D93AD593CA7}" type="datetimeFigureOut">
              <a:rPr lang="it-IT" smtClean="0"/>
              <a:pPr/>
              <a:t>28/09/2012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29000" y="18288"/>
            <a:ext cx="4114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FFFFFF"/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18288"/>
            <a:ext cx="1066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1">
                <a:solidFill>
                  <a:srgbClr val="FFFFFF"/>
                </a:solidFill>
              </a:defRPr>
            </a:lvl1pPr>
          </a:lstStyle>
          <a:p>
            <a:fld id="{E2D3549D-34CF-44E2-A06F-8C77BFDC2036}" type="slidenum">
              <a:rPr lang="it-IT" smtClean="0"/>
              <a:pPr/>
              <a:t>‹#›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sz="4000" kern="1200" spc="-100" baseline="0">
          <a:solidFill>
            <a:srgbClr val="941B00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3716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it-IT" dirty="0" err="1" smtClean="0"/>
              <a:t>RavenDB</a:t>
            </a:r>
            <a:endParaRPr lang="it-IT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it-IT" dirty="0" smtClean="0"/>
              <a:t>…and the </a:t>
            </a:r>
            <a:r>
              <a:rPr lang="it-IT" dirty="0" err="1" smtClean="0"/>
              <a:t>NoSql</a:t>
            </a:r>
            <a:r>
              <a:rPr lang="it-IT" dirty="0" smtClean="0"/>
              <a:t> world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963949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err="1" smtClean="0"/>
              <a:t>Features</a:t>
            </a:r>
            <a:endParaRPr lang="it-IT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44791039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err="1" smtClean="0"/>
              <a:t>Indexing</a:t>
            </a:r>
            <a:r>
              <a:rPr lang="it-IT" dirty="0" smtClean="0"/>
              <a:t>: </a:t>
            </a:r>
            <a:r>
              <a:rPr lang="it-IT" dirty="0" err="1" smtClean="0"/>
              <a:t>give</a:t>
            </a:r>
            <a:r>
              <a:rPr lang="it-IT" dirty="0" smtClean="0"/>
              <a:t> me </a:t>
            </a:r>
            <a:r>
              <a:rPr lang="it-IT" dirty="0" err="1" smtClean="0"/>
              <a:t>my</a:t>
            </a:r>
            <a:r>
              <a:rPr lang="it-IT" dirty="0" smtClean="0"/>
              <a:t> data!</a:t>
            </a:r>
            <a:endParaRPr lang="it-I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 smtClean="0"/>
              <a:t>Auto </a:t>
            </a:r>
            <a:r>
              <a:rPr lang="it-IT" dirty="0" err="1" smtClean="0"/>
              <a:t>Indexing</a:t>
            </a:r>
            <a:r>
              <a:rPr lang="it-IT" dirty="0" smtClean="0"/>
              <a:t>, </a:t>
            </a:r>
            <a:r>
              <a:rPr lang="it-IT" dirty="0" err="1" smtClean="0"/>
              <a:t>Map</a:t>
            </a:r>
            <a:r>
              <a:rPr lang="it-IT" dirty="0" smtClean="0"/>
              <a:t> (</a:t>
            </a:r>
            <a:r>
              <a:rPr lang="it-IT" dirty="0" err="1" smtClean="0"/>
              <a:t>only</a:t>
            </a:r>
            <a:r>
              <a:rPr lang="it-IT" dirty="0" smtClean="0"/>
              <a:t>), </a:t>
            </a:r>
            <a:r>
              <a:rPr lang="it-IT" dirty="0" err="1" smtClean="0"/>
              <a:t>Map</a:t>
            </a:r>
            <a:r>
              <a:rPr lang="it-IT" dirty="0" smtClean="0"/>
              <a:t>/Reduce, Multi </a:t>
            </a:r>
            <a:r>
              <a:rPr lang="it-IT" dirty="0" err="1" smtClean="0"/>
              <a:t>Map</a:t>
            </a:r>
            <a:r>
              <a:rPr lang="it-IT" dirty="0" smtClean="0"/>
              <a:t>;</a:t>
            </a:r>
            <a:endParaRPr lang="it-IT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348880"/>
            <a:ext cx="5881886" cy="39039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75372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err="1" smtClean="0"/>
              <a:t>Includes</a:t>
            </a:r>
            <a:endParaRPr lang="it-I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 err="1" smtClean="0"/>
              <a:t>Prevent</a:t>
            </a:r>
            <a:r>
              <a:rPr lang="it-IT" dirty="0" smtClean="0"/>
              <a:t> the Select N+1 </a:t>
            </a:r>
            <a:r>
              <a:rPr lang="it-IT" dirty="0" err="1" smtClean="0"/>
              <a:t>pain</a:t>
            </a:r>
            <a:r>
              <a:rPr lang="it-IT" dirty="0" smtClean="0"/>
              <a:t>;</a:t>
            </a:r>
            <a:endParaRPr lang="it-IT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1608" y="2564904"/>
            <a:ext cx="7162800" cy="2867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9337629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err="1" smtClean="0"/>
              <a:t>Statistics</a:t>
            </a:r>
            <a:r>
              <a:rPr lang="it-IT" dirty="0"/>
              <a:t>,</a:t>
            </a:r>
            <a:r>
              <a:rPr lang="it-IT" dirty="0" smtClean="0"/>
              <a:t> </a:t>
            </a:r>
            <a:r>
              <a:rPr lang="it-IT" dirty="0" err="1" smtClean="0"/>
              <a:t>staleness</a:t>
            </a:r>
            <a:r>
              <a:rPr lang="it-IT" dirty="0" smtClean="0"/>
              <a:t> and </a:t>
            </a:r>
            <a:r>
              <a:rPr lang="it-IT" dirty="0" err="1" smtClean="0"/>
              <a:t>paging</a:t>
            </a:r>
            <a:endParaRPr lang="it-IT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628800"/>
            <a:ext cx="6586098" cy="21602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902" b="63277"/>
          <a:stretch/>
        </p:blipFill>
        <p:spPr bwMode="auto">
          <a:xfrm>
            <a:off x="3324194" y="3284984"/>
            <a:ext cx="4848206" cy="30243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333107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err="1" smtClean="0"/>
              <a:t>Facets</a:t>
            </a:r>
            <a:endParaRPr lang="it-IT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412776"/>
            <a:ext cx="7056784" cy="4654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3"/>
          <p:cNvSpPr/>
          <p:nvPr/>
        </p:nvSpPr>
        <p:spPr>
          <a:xfrm>
            <a:off x="2699792" y="1412776"/>
            <a:ext cx="1152128" cy="504056"/>
          </a:xfrm>
          <a:prstGeom prst="rect">
            <a:avLst/>
          </a:prstGeom>
          <a:noFill/>
          <a:ln w="76200">
            <a:solidFill>
              <a:srgbClr val="FFC00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" name="Rectangle 5"/>
          <p:cNvSpPr/>
          <p:nvPr/>
        </p:nvSpPr>
        <p:spPr>
          <a:xfrm>
            <a:off x="3779912" y="2492896"/>
            <a:ext cx="1440160" cy="1584176"/>
          </a:xfrm>
          <a:prstGeom prst="rect">
            <a:avLst/>
          </a:prstGeom>
          <a:noFill/>
          <a:ln w="76200">
            <a:solidFill>
              <a:srgbClr val="FFC00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7" name="Rectangle 6"/>
          <p:cNvSpPr/>
          <p:nvPr/>
        </p:nvSpPr>
        <p:spPr>
          <a:xfrm>
            <a:off x="5301440" y="4365104"/>
            <a:ext cx="2222887" cy="1584176"/>
          </a:xfrm>
          <a:prstGeom prst="rect">
            <a:avLst/>
          </a:prstGeom>
          <a:noFill/>
          <a:ln w="76200">
            <a:solidFill>
              <a:srgbClr val="FFC00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1131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err="1" smtClean="0"/>
              <a:t>Suggestion</a:t>
            </a:r>
            <a:endParaRPr lang="it-IT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129"/>
          <a:stretch/>
        </p:blipFill>
        <p:spPr bwMode="auto">
          <a:xfrm>
            <a:off x="3995936" y="953914"/>
            <a:ext cx="4362450" cy="23310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4289" y="3398614"/>
            <a:ext cx="5048250" cy="2590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78642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smtClean="0"/>
              <a:t>Features</a:t>
            </a:r>
            <a:endParaRPr lang="sv-SE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it-IT" dirty="0" err="1" smtClean="0"/>
              <a:t>Safe</a:t>
            </a:r>
            <a:r>
              <a:rPr lang="it-IT" dirty="0" smtClean="0"/>
              <a:t> </a:t>
            </a:r>
            <a:r>
              <a:rPr lang="it-IT" dirty="0"/>
              <a:t>by </a:t>
            </a:r>
            <a:r>
              <a:rPr lang="it-IT" dirty="0" smtClean="0"/>
              <a:t>default (</a:t>
            </a:r>
            <a:r>
              <a:rPr lang="it-IT" dirty="0" err="1" smtClean="0"/>
              <a:t>max</a:t>
            </a:r>
            <a:r>
              <a:rPr lang="it-IT" dirty="0" smtClean="0"/>
              <a:t> 128 «</a:t>
            </a:r>
            <a:r>
              <a:rPr lang="it-IT" dirty="0" err="1" smtClean="0"/>
              <a:t>rows</a:t>
            </a:r>
            <a:r>
              <a:rPr lang="it-IT" dirty="0" smtClean="0"/>
              <a:t>» per query);</a:t>
            </a:r>
          </a:p>
          <a:p>
            <a:r>
              <a:rPr lang="it-IT" dirty="0" err="1" smtClean="0"/>
              <a:t>Sharding</a:t>
            </a:r>
            <a:r>
              <a:rPr lang="it-IT" dirty="0" smtClean="0"/>
              <a:t>;</a:t>
            </a:r>
            <a:endParaRPr lang="it-IT" dirty="0"/>
          </a:p>
          <a:p>
            <a:r>
              <a:rPr lang="it-IT" dirty="0"/>
              <a:t>Multi </a:t>
            </a:r>
            <a:r>
              <a:rPr lang="it-IT" dirty="0" err="1" smtClean="0"/>
              <a:t>tenant</a:t>
            </a:r>
            <a:r>
              <a:rPr lang="it-IT" dirty="0" smtClean="0"/>
              <a:t>;</a:t>
            </a:r>
            <a:endParaRPr lang="it-IT" dirty="0"/>
          </a:p>
          <a:p>
            <a:r>
              <a:rPr lang="it-IT" dirty="0" smtClean="0"/>
              <a:t>Replica;</a:t>
            </a:r>
            <a:endParaRPr lang="it-IT" dirty="0"/>
          </a:p>
          <a:p>
            <a:r>
              <a:rPr lang="it-IT" dirty="0"/>
              <a:t>Embedded mode (a must for </a:t>
            </a:r>
            <a:r>
              <a:rPr lang="it-IT" dirty="0" err="1"/>
              <a:t>tests</a:t>
            </a:r>
            <a:r>
              <a:rPr lang="it-IT" dirty="0" smtClean="0"/>
              <a:t>)</a:t>
            </a:r>
          </a:p>
          <a:p>
            <a:r>
              <a:rPr lang="it-IT" dirty="0" err="1"/>
              <a:t>Dynamic</a:t>
            </a:r>
            <a:r>
              <a:rPr lang="it-IT" dirty="0"/>
              <a:t> </a:t>
            </a:r>
            <a:r>
              <a:rPr lang="it-IT" dirty="0" err="1" smtClean="0"/>
              <a:t>Fields</a:t>
            </a:r>
            <a:r>
              <a:rPr lang="it-IT" dirty="0" smtClean="0"/>
              <a:t>: </a:t>
            </a:r>
            <a:r>
              <a:rPr lang="it-IT" dirty="0"/>
              <a:t>«Search</a:t>
            </a:r>
            <a:r>
              <a:rPr lang="it-IT" dirty="0" smtClean="0"/>
              <a:t>»;</a:t>
            </a:r>
          </a:p>
          <a:p>
            <a:r>
              <a:rPr lang="it-IT" dirty="0" smtClean="0"/>
              <a:t>Cache;</a:t>
            </a:r>
            <a:endParaRPr lang="it-IT" dirty="0"/>
          </a:p>
          <a:p>
            <a:r>
              <a:rPr lang="it-IT" dirty="0" err="1" smtClean="0"/>
              <a:t>Lucene</a:t>
            </a:r>
            <a:r>
              <a:rPr lang="it-IT" dirty="0" smtClean="0"/>
              <a:t>;</a:t>
            </a:r>
            <a:endParaRPr lang="it-IT" dirty="0"/>
          </a:p>
          <a:p>
            <a:r>
              <a:rPr lang="it-IT" dirty="0" err="1" smtClean="0"/>
              <a:t>Spatial</a:t>
            </a:r>
            <a:r>
              <a:rPr lang="it-IT" dirty="0" smtClean="0"/>
              <a:t>;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4204723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err="1" smtClean="0"/>
              <a:t>Extensibility</a:t>
            </a:r>
            <a:endParaRPr lang="it-IT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44791039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smtClean="0"/>
              <a:t>Extensibility: MEF</a:t>
            </a:r>
            <a:endParaRPr lang="sv-SE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it-IT" dirty="0" err="1" smtClean="0"/>
              <a:t>Lucene</a:t>
            </a:r>
            <a:r>
              <a:rPr lang="it-IT" dirty="0" smtClean="0"/>
              <a:t> </a:t>
            </a:r>
            <a:r>
              <a:rPr lang="it-IT" dirty="0" err="1" smtClean="0"/>
              <a:t>Analyzers</a:t>
            </a:r>
            <a:r>
              <a:rPr lang="it-IT" dirty="0" smtClean="0"/>
              <a:t>;</a:t>
            </a:r>
            <a:endParaRPr lang="it-IT" dirty="0"/>
          </a:p>
          <a:p>
            <a:r>
              <a:rPr lang="it-IT" dirty="0" err="1" smtClean="0"/>
              <a:t>Bundles</a:t>
            </a:r>
            <a:r>
              <a:rPr lang="it-IT" dirty="0" smtClean="0"/>
              <a:t>;</a:t>
            </a:r>
            <a:endParaRPr lang="it-IT" dirty="0"/>
          </a:p>
          <a:p>
            <a:r>
              <a:rPr lang="it-IT" dirty="0" err="1" smtClean="0"/>
              <a:t>Responders</a:t>
            </a:r>
            <a:r>
              <a:rPr lang="it-IT" dirty="0" smtClean="0"/>
              <a:t>;</a:t>
            </a:r>
            <a:endParaRPr lang="it-IT" dirty="0"/>
          </a:p>
          <a:p>
            <a:r>
              <a:rPr lang="it-IT" dirty="0" err="1" smtClean="0"/>
              <a:t>Triggers</a:t>
            </a:r>
            <a:r>
              <a:rPr lang="it-IT" dirty="0" smtClean="0"/>
              <a:t>;</a:t>
            </a:r>
          </a:p>
          <a:p>
            <a:r>
              <a:rPr lang="it-IT" dirty="0" err="1" smtClean="0"/>
              <a:t>Document</a:t>
            </a:r>
            <a:r>
              <a:rPr lang="it-IT" dirty="0" smtClean="0"/>
              <a:t> </a:t>
            </a:r>
            <a:r>
              <a:rPr lang="it-IT" dirty="0" err="1" smtClean="0"/>
              <a:t>metadata</a:t>
            </a:r>
            <a:r>
              <a:rPr lang="it-IT" dirty="0" smtClean="0"/>
              <a:t>;</a:t>
            </a:r>
          </a:p>
          <a:p>
            <a:r>
              <a:rPr lang="it-IT" dirty="0" smtClean="0"/>
              <a:t>Schema </a:t>
            </a:r>
            <a:r>
              <a:rPr lang="it-IT" dirty="0" err="1" smtClean="0"/>
              <a:t>less</a:t>
            </a:r>
            <a:r>
              <a:rPr lang="it-IT" dirty="0" smtClean="0"/>
              <a:t> </a:t>
            </a:r>
            <a:r>
              <a:rPr lang="it-IT" dirty="0"/>
              <a:t>(</a:t>
            </a:r>
            <a:r>
              <a:rPr lang="it-IT" dirty="0" err="1" smtClean="0"/>
              <a:t>hooks</a:t>
            </a:r>
            <a:r>
              <a:rPr lang="it-IT" dirty="0" smtClean="0"/>
              <a:t> </a:t>
            </a:r>
            <a:r>
              <a:rPr lang="it-IT" dirty="0"/>
              <a:t>to update schema </a:t>
            </a:r>
            <a:r>
              <a:rPr lang="it-IT" dirty="0" err="1"/>
              <a:t>at</a:t>
            </a:r>
            <a:r>
              <a:rPr lang="it-IT" dirty="0"/>
              <a:t> </a:t>
            </a:r>
            <a:r>
              <a:rPr lang="it-IT" dirty="0" err="1"/>
              <a:t>read</a:t>
            </a:r>
            <a:r>
              <a:rPr lang="it-IT" dirty="0"/>
              <a:t> time</a:t>
            </a:r>
            <a:r>
              <a:rPr lang="it-IT" dirty="0" smtClean="0"/>
              <a:t>);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601573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err="1" smtClean="0"/>
              <a:t>We</a:t>
            </a:r>
            <a:r>
              <a:rPr lang="it-IT" dirty="0" smtClean="0"/>
              <a:t> are </a:t>
            </a:r>
            <a:r>
              <a:rPr lang="it-IT" dirty="0" err="1" smtClean="0"/>
              <a:t>used</a:t>
            </a:r>
            <a:r>
              <a:rPr lang="it-IT" dirty="0" smtClean="0"/>
              <a:t> to…</a:t>
            </a:r>
            <a:endParaRPr lang="it-IT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4381918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Mauro Servienti</a:t>
            </a:r>
            <a:endParaRPr lang="it-IT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it-IT" dirty="0" smtClean="0"/>
              <a:t>Architect…</a:t>
            </a:r>
            <a:br>
              <a:rPr lang="it-IT" dirty="0" smtClean="0"/>
            </a:br>
            <a:r>
              <a:rPr lang="it-IT" i="1" dirty="0" err="1" smtClean="0"/>
              <a:t>well</a:t>
            </a:r>
            <a:r>
              <a:rPr lang="it-IT" i="1" dirty="0" smtClean="0"/>
              <a:t> </a:t>
            </a:r>
            <a:r>
              <a:rPr lang="it-IT" i="1" dirty="0" err="1" smtClean="0"/>
              <a:t>not</a:t>
            </a:r>
            <a:r>
              <a:rPr lang="it-IT" i="1" dirty="0" smtClean="0"/>
              <a:t> </a:t>
            </a:r>
            <a:r>
              <a:rPr lang="it-IT" i="1" dirty="0" err="1" smtClean="0"/>
              <a:t>really</a:t>
            </a:r>
            <a:r>
              <a:rPr lang="it-IT" i="1" dirty="0" smtClean="0"/>
              <a:t> :-)</a:t>
            </a:r>
          </a:p>
          <a:p>
            <a:endParaRPr lang="it-IT" dirty="0"/>
          </a:p>
          <a:p>
            <a:r>
              <a:rPr lang="it-IT" dirty="0" smtClean="0"/>
              <a:t>@: mauro@topics.it</a:t>
            </a:r>
          </a:p>
          <a:p>
            <a:r>
              <a:rPr lang="it-IT" dirty="0" smtClean="0"/>
              <a:t>b: //milestone.topics.it</a:t>
            </a:r>
            <a:endParaRPr lang="it-I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>
            <a:noAutofit/>
          </a:bodyPr>
          <a:lstStyle/>
          <a:p>
            <a:pPr marL="0" indent="0" algn="ctr">
              <a:buNone/>
            </a:pPr>
            <a:endParaRPr lang="it-IT" sz="7200" i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032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Unit of Work</a:t>
            </a:r>
            <a:endParaRPr lang="it-IT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 err="1" smtClean="0"/>
              <a:t>Primary</a:t>
            </a:r>
            <a:r>
              <a:rPr lang="it-IT" dirty="0" smtClean="0"/>
              <a:t> </a:t>
            </a:r>
            <a:r>
              <a:rPr lang="it-IT" dirty="0" err="1" smtClean="0"/>
              <a:t>Key</a:t>
            </a:r>
            <a:r>
              <a:rPr lang="it-IT" dirty="0" smtClean="0"/>
              <a:t> Auto generation</a:t>
            </a:r>
          </a:p>
          <a:p>
            <a:r>
              <a:rPr lang="it-IT" dirty="0" err="1" smtClean="0"/>
              <a:t>Transaction</a:t>
            </a:r>
            <a:r>
              <a:rPr lang="it-IT" dirty="0" smtClean="0"/>
              <a:t>;</a:t>
            </a:r>
          </a:p>
          <a:p>
            <a:r>
              <a:rPr lang="it-IT" dirty="0"/>
              <a:t>Identity </a:t>
            </a:r>
            <a:r>
              <a:rPr lang="it-IT" dirty="0" err="1" smtClean="0"/>
              <a:t>Map</a:t>
            </a:r>
            <a:r>
              <a:rPr lang="it-IT" dirty="0" smtClean="0"/>
              <a:t>;</a:t>
            </a:r>
          </a:p>
          <a:p>
            <a:r>
              <a:rPr lang="it-IT" dirty="0" err="1" smtClean="0"/>
              <a:t>Tracking</a:t>
            </a:r>
            <a:r>
              <a:rPr lang="it-IT" dirty="0"/>
              <a:t>;</a:t>
            </a:r>
            <a:endParaRPr lang="it-IT" dirty="0" smtClean="0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078414"/>
            <a:ext cx="6326059" cy="32309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6573692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err="1"/>
              <a:t>Polimorphic</a:t>
            </a:r>
            <a:r>
              <a:rPr lang="it-IT" dirty="0"/>
              <a:t> </a:t>
            </a:r>
            <a:r>
              <a:rPr lang="it-IT" dirty="0" err="1"/>
              <a:t>queries</a:t>
            </a:r>
            <a:endParaRPr lang="it-IT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 smtClean="0"/>
              <a:t>The best </a:t>
            </a:r>
            <a:r>
              <a:rPr lang="it-IT" dirty="0" err="1" smtClean="0"/>
              <a:t>choice</a:t>
            </a:r>
            <a:r>
              <a:rPr lang="it-IT" dirty="0" smtClean="0"/>
              <a:t> </a:t>
            </a:r>
            <a:r>
              <a:rPr lang="it-IT" dirty="0" err="1" smtClean="0"/>
              <a:t>is</a:t>
            </a:r>
            <a:r>
              <a:rPr lang="it-IT" dirty="0" smtClean="0"/>
              <a:t> to </a:t>
            </a:r>
            <a:r>
              <a:rPr lang="it-IT" dirty="0" err="1" smtClean="0"/>
              <a:t>define</a:t>
            </a:r>
            <a:r>
              <a:rPr lang="it-IT" dirty="0" smtClean="0"/>
              <a:t> an </a:t>
            </a:r>
            <a:r>
              <a:rPr lang="it-IT" dirty="0" err="1" smtClean="0"/>
              <a:t>index</a:t>
            </a:r>
            <a:r>
              <a:rPr lang="it-IT" dirty="0" smtClean="0"/>
              <a:t>:</a:t>
            </a:r>
          </a:p>
          <a:p>
            <a:endParaRPr lang="it-IT" dirty="0" smtClean="0"/>
          </a:p>
          <a:p>
            <a:endParaRPr lang="it-IT" dirty="0"/>
          </a:p>
          <a:p>
            <a:endParaRPr lang="it-IT" dirty="0" smtClean="0"/>
          </a:p>
          <a:p>
            <a:r>
              <a:rPr lang="it-IT" dirty="0" smtClean="0"/>
              <a:t>Or…Multi-</a:t>
            </a:r>
            <a:r>
              <a:rPr lang="it-IT" dirty="0" err="1" smtClean="0"/>
              <a:t>map</a:t>
            </a:r>
            <a:r>
              <a:rPr lang="it-IT" dirty="0" smtClean="0"/>
              <a:t>/Reduce</a:t>
            </a:r>
            <a:endParaRPr lang="it-IT" dirty="0"/>
          </a:p>
          <a:p>
            <a:endParaRPr lang="it-IT" dirty="0" smtClean="0"/>
          </a:p>
          <a:p>
            <a:endParaRPr lang="it-IT" dirty="0"/>
          </a:p>
          <a:p>
            <a:pPr marL="0" indent="0">
              <a:buNone/>
            </a:pPr>
            <a:endParaRPr lang="it-IT" dirty="0" smtClean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447"/>
          <a:stretch/>
        </p:blipFill>
        <p:spPr bwMode="auto">
          <a:xfrm>
            <a:off x="179512" y="2060848"/>
            <a:ext cx="8830101" cy="8640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b="23611"/>
          <a:stretch/>
        </p:blipFill>
        <p:spPr>
          <a:xfrm>
            <a:off x="1698962" y="3933056"/>
            <a:ext cx="5791200" cy="2088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392320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err="1" smtClean="0"/>
              <a:t>action</a:t>
            </a:r>
            <a:endParaRPr lang="it-IT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72433704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err="1" smtClean="0"/>
              <a:t>Thank</a:t>
            </a:r>
            <a:r>
              <a:rPr lang="it-IT" dirty="0" smtClean="0"/>
              <a:t> </a:t>
            </a:r>
            <a:r>
              <a:rPr lang="it-IT" dirty="0" err="1" smtClean="0"/>
              <a:t>you</a:t>
            </a:r>
            <a:r>
              <a:rPr lang="it-IT" dirty="0" smtClean="0"/>
              <a:t>!</a:t>
            </a:r>
            <a:endParaRPr lang="it-IT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 err="1" smtClean="0"/>
              <a:t>Questions</a:t>
            </a:r>
            <a:r>
              <a:rPr lang="it-IT" dirty="0" smtClean="0"/>
              <a:t>?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3027040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background</a:t>
            </a:r>
            <a:endParaRPr lang="it-IT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 err="1" smtClean="0"/>
              <a:t>What</a:t>
            </a:r>
            <a:r>
              <a:rPr lang="it-IT" dirty="0" smtClean="0"/>
              <a:t> the </a:t>
            </a:r>
            <a:r>
              <a:rPr lang="it-IT" dirty="0" err="1" smtClean="0"/>
              <a:t>hell</a:t>
            </a:r>
            <a:r>
              <a:rPr lang="it-IT" dirty="0" smtClean="0"/>
              <a:t> are </a:t>
            </a:r>
            <a:r>
              <a:rPr lang="it-IT" dirty="0" err="1" smtClean="0"/>
              <a:t>you</a:t>
            </a:r>
            <a:r>
              <a:rPr lang="it-IT" dirty="0" smtClean="0"/>
              <a:t> </a:t>
            </a:r>
            <a:r>
              <a:rPr lang="it-IT" dirty="0" err="1" smtClean="0"/>
              <a:t>talkin</a:t>
            </a:r>
            <a:r>
              <a:rPr lang="it-IT" dirty="0" smtClean="0"/>
              <a:t>’ </a:t>
            </a:r>
            <a:r>
              <a:rPr lang="it-IT" dirty="0" err="1" smtClean="0"/>
              <a:t>about</a:t>
            </a:r>
            <a:r>
              <a:rPr lang="it-IT" dirty="0" smtClean="0"/>
              <a:t>…?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2650682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err="1" smtClean="0"/>
              <a:t>hum</a:t>
            </a:r>
            <a:r>
              <a:rPr lang="it-IT" dirty="0" smtClean="0"/>
              <a:t>…?</a:t>
            </a:r>
            <a:endParaRPr lang="it-I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Not using the relational model (nor the SQL language</a:t>
            </a:r>
            <a:r>
              <a:rPr lang="en-US" dirty="0" smtClean="0"/>
              <a:t>);</a:t>
            </a:r>
            <a:endParaRPr lang="en-US" dirty="0"/>
          </a:p>
          <a:p>
            <a:r>
              <a:rPr lang="en-US" dirty="0"/>
              <a:t>Open </a:t>
            </a:r>
            <a:r>
              <a:rPr lang="en-US" dirty="0" smtClean="0"/>
              <a:t>source;</a:t>
            </a:r>
            <a:endParaRPr lang="en-US" dirty="0"/>
          </a:p>
          <a:p>
            <a:r>
              <a:rPr lang="en-US" dirty="0"/>
              <a:t>Designed to run on large </a:t>
            </a:r>
            <a:r>
              <a:rPr lang="en-US" dirty="0" smtClean="0"/>
              <a:t>clusters;</a:t>
            </a:r>
            <a:endParaRPr lang="en-US" dirty="0"/>
          </a:p>
          <a:p>
            <a:r>
              <a:rPr lang="en-US" dirty="0"/>
              <a:t>No schema, allowing fields to be added to any record without </a:t>
            </a:r>
            <a:r>
              <a:rPr lang="en-US" dirty="0" smtClean="0"/>
              <a:t>controls;</a:t>
            </a:r>
          </a:p>
          <a:p>
            <a:r>
              <a:rPr lang="en-US" dirty="0" smtClean="0"/>
              <a:t>Document based;</a:t>
            </a:r>
          </a:p>
          <a:p>
            <a:r>
              <a:rPr lang="en-US" dirty="0" smtClean="0"/>
              <a:t>Documents independency;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3229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err="1" smtClean="0"/>
              <a:t>why</a:t>
            </a:r>
            <a:endParaRPr lang="it-I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Schema </a:t>
            </a:r>
            <a:r>
              <a:rPr lang="en-US" dirty="0" smtClean="0"/>
              <a:t>free;</a:t>
            </a:r>
            <a:endParaRPr lang="en-US" dirty="0"/>
          </a:p>
          <a:p>
            <a:r>
              <a:rPr lang="en-US" dirty="0"/>
              <a:t>Storing full complex object </a:t>
            </a:r>
            <a:r>
              <a:rPr lang="en-US" dirty="0" smtClean="0"/>
              <a:t>graphs (aggregates);</a:t>
            </a:r>
            <a:endParaRPr lang="en-US" dirty="0"/>
          </a:p>
          <a:p>
            <a:r>
              <a:rPr lang="en-US" dirty="0"/>
              <a:t>Low </a:t>
            </a:r>
            <a:r>
              <a:rPr lang="en-US" dirty="0" smtClean="0"/>
              <a:t>overhead: </a:t>
            </a:r>
            <a:r>
              <a:rPr lang="en-US" dirty="0"/>
              <a:t>Usually operate on a single </a:t>
            </a:r>
            <a:r>
              <a:rPr lang="en-US" dirty="0" smtClean="0"/>
              <a:t>document:</a:t>
            </a:r>
            <a:endParaRPr lang="en-US" dirty="0"/>
          </a:p>
          <a:p>
            <a:pPr lvl="1"/>
            <a:r>
              <a:rPr lang="en-US" dirty="0" smtClean="0"/>
              <a:t>One </a:t>
            </a:r>
            <a:r>
              <a:rPr lang="en-US" dirty="0"/>
              <a:t>read, one </a:t>
            </a:r>
            <a:r>
              <a:rPr lang="en-US" dirty="0" smtClean="0"/>
              <a:t>write;</a:t>
            </a:r>
            <a:endParaRPr lang="en-US" dirty="0"/>
          </a:p>
          <a:p>
            <a:r>
              <a:rPr lang="en-US" dirty="0" smtClean="0"/>
              <a:t>Fast, really fast :-)</a:t>
            </a:r>
            <a:endParaRPr lang="en-US" dirty="0"/>
          </a:p>
          <a:p>
            <a:r>
              <a:rPr lang="en-US" dirty="0"/>
              <a:t>Known </a:t>
            </a:r>
            <a:r>
              <a:rPr lang="en-US" dirty="0" smtClean="0"/>
              <a:t>format: the </a:t>
            </a:r>
            <a:r>
              <a:rPr lang="en-US" dirty="0"/>
              <a:t>database </a:t>
            </a:r>
            <a:r>
              <a:rPr lang="en-US" dirty="0" smtClean="0"/>
              <a:t>itself can </a:t>
            </a:r>
            <a:r>
              <a:rPr lang="en-US" dirty="0"/>
              <a:t>do </a:t>
            </a:r>
            <a:r>
              <a:rPr lang="en-US" dirty="0" smtClean="0"/>
              <a:t>lots of </a:t>
            </a:r>
            <a:r>
              <a:rPr lang="en-US" dirty="0"/>
              <a:t>things with </a:t>
            </a:r>
            <a:r>
              <a:rPr lang="en-US" dirty="0" smtClean="0"/>
              <a:t>documents;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2575365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Got the time…</a:t>
            </a:r>
            <a:r>
              <a:rPr lang="it-IT" dirty="0" err="1" smtClean="0"/>
              <a:t>tickin</a:t>
            </a:r>
            <a:r>
              <a:rPr lang="it-IT" dirty="0" smtClean="0"/>
              <a:t>’ in </a:t>
            </a:r>
            <a:r>
              <a:rPr lang="it-IT" dirty="0" err="1" smtClean="0"/>
              <a:t>my</a:t>
            </a:r>
            <a:r>
              <a:rPr lang="it-IT" dirty="0" smtClean="0"/>
              <a:t> head</a:t>
            </a:r>
            <a:endParaRPr lang="it-IT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 smtClean="0"/>
              <a:t>Sql</a:t>
            </a:r>
            <a:endParaRPr lang="it-IT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it-IT" dirty="0" err="1" smtClean="0"/>
              <a:t>Consistent</a:t>
            </a:r>
            <a:r>
              <a:rPr lang="it-IT" dirty="0" smtClean="0"/>
              <a:t>;</a:t>
            </a:r>
          </a:p>
          <a:p>
            <a:r>
              <a:rPr lang="it-IT" dirty="0" smtClean="0"/>
              <a:t>ACID;</a:t>
            </a:r>
          </a:p>
          <a:p>
            <a:r>
              <a:rPr lang="it-IT" dirty="0" err="1" smtClean="0"/>
              <a:t>Supported</a:t>
            </a:r>
            <a:r>
              <a:rPr lang="it-IT" dirty="0" smtClean="0"/>
              <a:t>;</a:t>
            </a:r>
          </a:p>
          <a:p>
            <a:r>
              <a:rPr lang="it-IT" dirty="0" smtClean="0"/>
              <a:t>Strong schema;</a:t>
            </a:r>
          </a:p>
          <a:p>
            <a:r>
              <a:rPr lang="it-IT" dirty="0" err="1" smtClean="0"/>
              <a:t>Relational</a:t>
            </a:r>
            <a:r>
              <a:rPr lang="it-IT" dirty="0" smtClean="0"/>
              <a:t> (</a:t>
            </a:r>
            <a:r>
              <a:rPr lang="it-IT" dirty="0" err="1" smtClean="0"/>
              <a:t>joins</a:t>
            </a:r>
            <a:r>
              <a:rPr lang="it-IT" dirty="0" smtClean="0"/>
              <a:t>);</a:t>
            </a:r>
            <a:endParaRPr lang="it-IT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it-IT" dirty="0" err="1" smtClean="0"/>
              <a:t>NoSql</a:t>
            </a:r>
            <a:endParaRPr lang="it-IT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it-IT" dirty="0" err="1"/>
              <a:t>Eventually</a:t>
            </a:r>
            <a:r>
              <a:rPr lang="it-IT" dirty="0"/>
              <a:t> </a:t>
            </a:r>
            <a:r>
              <a:rPr lang="it-IT" dirty="0" err="1" smtClean="0"/>
              <a:t>consistent</a:t>
            </a:r>
            <a:r>
              <a:rPr lang="it-IT" dirty="0" smtClean="0"/>
              <a:t>;</a:t>
            </a:r>
          </a:p>
          <a:p>
            <a:r>
              <a:rPr lang="it-IT" dirty="0" smtClean="0"/>
              <a:t>ACID;</a:t>
            </a:r>
          </a:p>
          <a:p>
            <a:r>
              <a:rPr lang="it-IT" dirty="0" err="1" smtClean="0"/>
              <a:t>Supported</a:t>
            </a:r>
            <a:r>
              <a:rPr lang="it-IT" dirty="0" smtClean="0"/>
              <a:t> :-)</a:t>
            </a:r>
          </a:p>
          <a:p>
            <a:r>
              <a:rPr lang="it-IT" dirty="0" smtClean="0"/>
              <a:t>schema-</a:t>
            </a:r>
            <a:r>
              <a:rPr lang="it-IT" dirty="0" err="1" smtClean="0"/>
              <a:t>less</a:t>
            </a:r>
            <a:r>
              <a:rPr lang="it-IT" dirty="0" smtClean="0"/>
              <a:t>;</a:t>
            </a:r>
          </a:p>
          <a:p>
            <a:r>
              <a:rPr lang="it-IT" dirty="0" smtClean="0"/>
              <a:t>No relation(s)</a:t>
            </a:r>
          </a:p>
          <a:p>
            <a:pPr lvl="1"/>
            <a:r>
              <a:rPr lang="it-IT" dirty="0" smtClean="0"/>
              <a:t>no </a:t>
            </a:r>
            <a:r>
              <a:rPr lang="it-IT" dirty="0" err="1" smtClean="0"/>
              <a:t>joins</a:t>
            </a:r>
            <a:r>
              <a:rPr lang="it-IT" dirty="0" smtClean="0"/>
              <a:t> :-)</a:t>
            </a:r>
          </a:p>
          <a:p>
            <a:pPr lvl="1"/>
            <a:r>
              <a:rPr lang="it-IT" dirty="0" err="1" smtClean="0"/>
              <a:t>But</a:t>
            </a:r>
            <a:r>
              <a:rPr lang="it-IT" dirty="0" smtClean="0"/>
              <a:t>…</a:t>
            </a:r>
            <a:r>
              <a:rPr lang="it-IT" dirty="0" err="1" smtClean="0"/>
              <a:t>map</a:t>
            </a:r>
            <a:r>
              <a:rPr lang="it-IT" dirty="0" smtClean="0"/>
              <a:t>/reduce and multi </a:t>
            </a:r>
            <a:r>
              <a:rPr lang="it-IT" dirty="0" err="1" smtClean="0"/>
              <a:t>map</a:t>
            </a:r>
            <a:r>
              <a:rPr lang="it-IT" dirty="0" smtClean="0"/>
              <a:t>;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57262992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err="1" smtClean="0"/>
              <a:t>RavenDB</a:t>
            </a:r>
            <a:endParaRPr lang="it-IT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 err="1" smtClean="0"/>
              <a:t>Please</a:t>
            </a:r>
            <a:r>
              <a:rPr lang="it-IT" dirty="0" smtClean="0"/>
              <a:t> welcome…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5702015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err="1" smtClean="0"/>
              <a:t>Selling</a:t>
            </a:r>
            <a:r>
              <a:rPr lang="it-IT" dirty="0" smtClean="0"/>
              <a:t> RavenDB to </a:t>
            </a:r>
            <a:r>
              <a:rPr lang="it-IT" dirty="0" err="1" smtClean="0"/>
              <a:t>you</a:t>
            </a:r>
            <a:r>
              <a:rPr lang="it-IT" dirty="0" smtClean="0"/>
              <a:t> :-)</a:t>
            </a:r>
            <a:endParaRPr lang="it-IT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 err="1" smtClean="0"/>
              <a:t>Esent</a:t>
            </a:r>
            <a:r>
              <a:rPr lang="it-IT" dirty="0" smtClean="0"/>
              <a:t>;</a:t>
            </a:r>
          </a:p>
          <a:p>
            <a:r>
              <a:rPr lang="it-IT" dirty="0" smtClean="0"/>
              <a:t>Embedded</a:t>
            </a:r>
          </a:p>
          <a:p>
            <a:r>
              <a:rPr lang="it-IT" dirty="0" err="1" smtClean="0"/>
              <a:t>Linq</a:t>
            </a:r>
            <a:r>
              <a:rPr lang="it-IT" dirty="0" smtClean="0"/>
              <a:t> API;</a:t>
            </a:r>
          </a:p>
          <a:p>
            <a:pPr lvl="1"/>
            <a:r>
              <a:rPr lang="it-IT" dirty="0" err="1" smtClean="0"/>
              <a:t>.net</a:t>
            </a:r>
            <a:r>
              <a:rPr lang="it-IT" dirty="0" smtClean="0"/>
              <a:t> </a:t>
            </a:r>
            <a:r>
              <a:rPr lang="it-IT" dirty="0" err="1" smtClean="0"/>
              <a:t>everywhere</a:t>
            </a:r>
            <a:r>
              <a:rPr lang="it-IT" dirty="0" smtClean="0"/>
              <a:t>;</a:t>
            </a:r>
          </a:p>
          <a:p>
            <a:r>
              <a:rPr lang="it-IT" dirty="0" smtClean="0"/>
              <a:t>HTTP </a:t>
            </a:r>
            <a:r>
              <a:rPr lang="it-IT" dirty="0" err="1" smtClean="0"/>
              <a:t>based</a:t>
            </a:r>
            <a:r>
              <a:rPr lang="it-IT" dirty="0" smtClean="0"/>
              <a:t> </a:t>
            </a:r>
            <a:r>
              <a:rPr lang="it-IT" dirty="0" err="1" smtClean="0"/>
              <a:t>communication</a:t>
            </a:r>
            <a:r>
              <a:rPr lang="it-IT" dirty="0" smtClean="0"/>
              <a:t>;</a:t>
            </a:r>
          </a:p>
          <a:p>
            <a:r>
              <a:rPr lang="it-IT" b="1" dirty="0" err="1" smtClean="0"/>
              <a:t>Is</a:t>
            </a:r>
            <a:r>
              <a:rPr lang="it-IT" dirty="0" smtClean="0"/>
              <a:t> </a:t>
            </a:r>
            <a:r>
              <a:rPr lang="it-IT" dirty="0" err="1" smtClean="0"/>
              <a:t>supported</a:t>
            </a:r>
            <a:r>
              <a:rPr lang="it-IT" dirty="0" smtClean="0"/>
              <a:t>;</a:t>
            </a:r>
          </a:p>
          <a:p>
            <a:r>
              <a:rPr lang="it-IT" dirty="0" smtClean="0"/>
              <a:t>Standard backup </a:t>
            </a:r>
            <a:r>
              <a:rPr lang="it-IT" dirty="0" err="1" smtClean="0"/>
              <a:t>support</a:t>
            </a:r>
            <a:r>
              <a:rPr lang="it-IT" dirty="0" smtClean="0"/>
              <a:t> (via </a:t>
            </a:r>
            <a:r>
              <a:rPr lang="it-IT" dirty="0" err="1" smtClean="0"/>
              <a:t>Shadow</a:t>
            </a:r>
            <a:r>
              <a:rPr lang="it-IT" dirty="0" smtClean="0"/>
              <a:t> copy);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84240730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lowchart: Process 9"/>
          <p:cNvSpPr/>
          <p:nvPr/>
        </p:nvSpPr>
        <p:spPr>
          <a:xfrm>
            <a:off x="3203848" y="2342895"/>
            <a:ext cx="5616624" cy="1512000"/>
          </a:xfrm>
          <a:prstGeom prst="flowChartProcess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t" anchorCtr="0"/>
          <a:lstStyle/>
          <a:p>
            <a:pPr algn="ctr"/>
            <a:r>
              <a:rPr lang="sv-SE" dirty="0" smtClean="0"/>
              <a:t>Background Tasks</a:t>
            </a:r>
            <a:endParaRPr lang="sv-SE" dirty="0"/>
          </a:p>
        </p:txBody>
      </p:sp>
      <p:sp>
        <p:nvSpPr>
          <p:cNvPr id="12" name="Flowchart: Process 11"/>
          <p:cNvSpPr/>
          <p:nvPr/>
        </p:nvSpPr>
        <p:spPr>
          <a:xfrm>
            <a:off x="3491880" y="2774943"/>
            <a:ext cx="1368152" cy="828000"/>
          </a:xfrm>
          <a:prstGeom prst="flowChartProcess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dirty="0" smtClean="0"/>
              <a:t>Indexing</a:t>
            </a:r>
            <a:endParaRPr lang="sv-SE" dirty="0"/>
          </a:p>
        </p:txBody>
      </p:sp>
      <p:sp>
        <p:nvSpPr>
          <p:cNvPr id="13" name="Flowchart: Process 12"/>
          <p:cNvSpPr/>
          <p:nvPr/>
        </p:nvSpPr>
        <p:spPr>
          <a:xfrm>
            <a:off x="5292080" y="2774943"/>
            <a:ext cx="1368152" cy="828000"/>
          </a:xfrm>
          <a:prstGeom prst="flowChartProcess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dirty="0" smtClean="0"/>
              <a:t>Reducing</a:t>
            </a:r>
            <a:endParaRPr lang="sv-SE" dirty="0"/>
          </a:p>
        </p:txBody>
      </p:sp>
      <p:sp>
        <p:nvSpPr>
          <p:cNvPr id="14" name="Flowchart: Process 13"/>
          <p:cNvSpPr/>
          <p:nvPr/>
        </p:nvSpPr>
        <p:spPr>
          <a:xfrm>
            <a:off x="7092280" y="2774943"/>
            <a:ext cx="1368152" cy="828000"/>
          </a:xfrm>
          <a:prstGeom prst="flowChartProcess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dirty="0" smtClean="0"/>
              <a:t>User Tasks</a:t>
            </a:r>
            <a:endParaRPr lang="sv-SE" dirty="0"/>
          </a:p>
        </p:txBody>
      </p:sp>
      <p:sp>
        <p:nvSpPr>
          <p:cNvPr id="15" name="Flowchart: Process 14"/>
          <p:cNvSpPr/>
          <p:nvPr/>
        </p:nvSpPr>
        <p:spPr>
          <a:xfrm>
            <a:off x="323528" y="2342895"/>
            <a:ext cx="2664296" cy="1512000"/>
          </a:xfrm>
          <a:prstGeom prst="flowChartProcess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t" anchorCtr="0"/>
          <a:lstStyle/>
          <a:p>
            <a:pPr algn="ctr"/>
            <a:r>
              <a:rPr lang="sv-SE" dirty="0" smtClean="0"/>
              <a:t>Raven Http Server</a:t>
            </a:r>
            <a:endParaRPr lang="sv-SE" dirty="0"/>
          </a:p>
        </p:txBody>
      </p:sp>
      <p:sp>
        <p:nvSpPr>
          <p:cNvPr id="16" name="Flowchart: Process 15"/>
          <p:cNvSpPr/>
          <p:nvPr/>
        </p:nvSpPr>
        <p:spPr>
          <a:xfrm>
            <a:off x="899592" y="2774943"/>
            <a:ext cx="1368152" cy="828000"/>
          </a:xfrm>
          <a:prstGeom prst="flowChartProcess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dirty="0" smtClean="0"/>
              <a:t>HTTP Server</a:t>
            </a:r>
            <a:endParaRPr lang="sv-SE" dirty="0"/>
          </a:p>
        </p:txBody>
      </p:sp>
      <p:cxnSp>
        <p:nvCxnSpPr>
          <p:cNvPr id="19" name="Straight Arrow Connector 18"/>
          <p:cNvCxnSpPr>
            <a:stCxn id="20" idx="2"/>
            <a:endCxn id="15" idx="0"/>
          </p:cNvCxnSpPr>
          <p:nvPr/>
        </p:nvCxnSpPr>
        <p:spPr>
          <a:xfrm>
            <a:off x="1647426" y="1844824"/>
            <a:ext cx="8250" cy="498071"/>
          </a:xfrm>
          <a:prstGeom prst="straightConnector1">
            <a:avLst/>
          </a:prstGeom>
          <a:ln w="38100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971600" y="1475492"/>
            <a:ext cx="13516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b="1" dirty="0" smtClean="0"/>
              <a:t>HTTP/Rest</a:t>
            </a:r>
            <a:endParaRPr lang="sv-SE" b="1" dirty="0"/>
          </a:p>
        </p:txBody>
      </p:sp>
      <p:sp>
        <p:nvSpPr>
          <p:cNvPr id="21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smtClean="0"/>
              <a:t>Architecture</a:t>
            </a:r>
            <a:endParaRPr lang="sv-SE" dirty="0"/>
          </a:p>
        </p:txBody>
      </p:sp>
      <p:sp>
        <p:nvSpPr>
          <p:cNvPr id="18" name="Flowchart: Process 17"/>
          <p:cNvSpPr/>
          <p:nvPr/>
        </p:nvSpPr>
        <p:spPr>
          <a:xfrm>
            <a:off x="323528" y="5079031"/>
            <a:ext cx="8496944" cy="935936"/>
          </a:xfrm>
          <a:prstGeom prst="flowChartProcess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sv-SE" sz="2800" dirty="0" smtClean="0"/>
              <a:t>ESENT</a:t>
            </a:r>
            <a:endParaRPr lang="sv-SE" sz="2800" dirty="0"/>
          </a:p>
        </p:txBody>
      </p:sp>
      <p:sp>
        <p:nvSpPr>
          <p:cNvPr id="22" name="Flowchart: Process 21"/>
          <p:cNvSpPr/>
          <p:nvPr/>
        </p:nvSpPr>
        <p:spPr>
          <a:xfrm>
            <a:off x="323528" y="3998911"/>
            <a:ext cx="4104456" cy="935936"/>
          </a:xfrm>
          <a:prstGeom prst="flowChartProcess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sv-SE" sz="2800" dirty="0" smtClean="0"/>
              <a:t>Document Store</a:t>
            </a:r>
            <a:endParaRPr lang="sv-SE" sz="2800" dirty="0"/>
          </a:p>
        </p:txBody>
      </p:sp>
      <p:sp>
        <p:nvSpPr>
          <p:cNvPr id="23" name="Flowchart: Process 22"/>
          <p:cNvSpPr/>
          <p:nvPr/>
        </p:nvSpPr>
        <p:spPr>
          <a:xfrm>
            <a:off x="4716016" y="3998911"/>
            <a:ext cx="4068452" cy="935936"/>
          </a:xfrm>
          <a:prstGeom prst="flowChartProcess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sv-SE" sz="2800" dirty="0" smtClean="0"/>
              <a:t>Index Store</a:t>
            </a:r>
            <a:endParaRPr lang="sv-SE" sz="2800" dirty="0"/>
          </a:p>
        </p:txBody>
      </p:sp>
    </p:spTree>
    <p:extLst>
      <p:ext uri="{BB962C8B-B14F-4D97-AF65-F5344CB8AC3E}">
        <p14:creationId xmlns:p14="http://schemas.microsoft.com/office/powerpoint/2010/main" val="2651905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opics.it [MVP]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larity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topics.it [MVP]</Template>
  <TotalTime>2519</TotalTime>
  <Words>345</Words>
  <Application>Microsoft Office PowerPoint</Application>
  <PresentationFormat>On-screen Show (4:3)</PresentationFormat>
  <Paragraphs>104</Paragraphs>
  <Slides>23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6" baseType="lpstr">
      <vt:lpstr>Arial</vt:lpstr>
      <vt:lpstr>Calibri</vt:lpstr>
      <vt:lpstr>topics.it [MVP]</vt:lpstr>
      <vt:lpstr>RavenDB</vt:lpstr>
      <vt:lpstr>Mauro Servienti</vt:lpstr>
      <vt:lpstr>background</vt:lpstr>
      <vt:lpstr>hum…?</vt:lpstr>
      <vt:lpstr>why</vt:lpstr>
      <vt:lpstr>Got the time…tickin’ in my head</vt:lpstr>
      <vt:lpstr>RavenDB</vt:lpstr>
      <vt:lpstr>Selling RavenDB to you :-)</vt:lpstr>
      <vt:lpstr>Architecture</vt:lpstr>
      <vt:lpstr>Features</vt:lpstr>
      <vt:lpstr>Indexing: give me my data!</vt:lpstr>
      <vt:lpstr>Includes</vt:lpstr>
      <vt:lpstr>Statistics, staleness and paging</vt:lpstr>
      <vt:lpstr>Facets</vt:lpstr>
      <vt:lpstr>Suggestion</vt:lpstr>
      <vt:lpstr>Features</vt:lpstr>
      <vt:lpstr>Extensibility</vt:lpstr>
      <vt:lpstr>Extensibility: MEF</vt:lpstr>
      <vt:lpstr>We are used to…</vt:lpstr>
      <vt:lpstr>Unit of Work</vt:lpstr>
      <vt:lpstr>Polimorphic queries</vt:lpstr>
      <vt:lpstr>action</vt:lpstr>
      <vt:lpstr>Thank you!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Mauro Servienti</dc:creator>
  <cp:lastModifiedBy>Mauro Servienti</cp:lastModifiedBy>
  <cp:revision>44</cp:revision>
  <dcterms:created xsi:type="dcterms:W3CDTF">2012-01-08T08:26:23Z</dcterms:created>
  <dcterms:modified xsi:type="dcterms:W3CDTF">2012-09-28T11:34:04Z</dcterms:modified>
</cp:coreProperties>
</file>